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314" r:id="rId3"/>
    <p:sldId id="326" r:id="rId4"/>
    <p:sldId id="323" r:id="rId5"/>
    <p:sldId id="322" r:id="rId6"/>
    <p:sldId id="318" r:id="rId7"/>
    <p:sldId id="320" r:id="rId8"/>
    <p:sldId id="321" r:id="rId9"/>
    <p:sldId id="324" r:id="rId10"/>
    <p:sldId id="328" r:id="rId11"/>
    <p:sldId id="330" r:id="rId12"/>
    <p:sldId id="329" r:id="rId13"/>
    <p:sldId id="327" r:id="rId14"/>
    <p:sldId id="325" r:id="rId15"/>
    <p:sldId id="31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DF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09" autoAdjust="0"/>
  </p:normalViewPr>
  <p:slideViewPr>
    <p:cSldViewPr snapToGrid="0">
      <p:cViewPr>
        <p:scale>
          <a:sx n="50" d="100"/>
          <a:sy n="50" d="100"/>
        </p:scale>
        <p:origin x="1260" y="3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7A2BB-5CD7-408F-AF31-C631C9E66444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914F1-EE02-4A4F-BF9E-9607A2C6D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4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14F1-EE02-4A4F-BF9E-9607A2C6D8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99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meta operating system is built on top of the operating system and allows different processes (nodes) to communicate with each other at runtime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dirty="0" smtClean="0"/>
              <a:t>ROS бесплатен для использования, как в исследовательских, так и в коммерческих целях.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14F1-EE02-4A4F-BF9E-9607A2C6D8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03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A76EB-1CEC-4845-A3D3-981A33F3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7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A76EB-1CEC-4845-A3D3-981A33F3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7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A76EB-1CEC-4845-A3D3-981A33F3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7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5" y="260649"/>
            <a:ext cx="3521979" cy="3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A76EB-1CEC-4845-A3D3-981A33F3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2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A76EB-1CEC-4845-A3D3-981A33F3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16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A76EB-1CEC-4845-A3D3-981A33F3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8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A76EB-1CEC-4845-A3D3-981A33F3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1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A76EB-1CEC-4845-A3D3-981A33F3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4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A76EB-1CEC-4845-A3D3-981A33F3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8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A76EB-1CEC-4845-A3D3-981A33F3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7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A76EB-1CEC-4845-A3D3-981A33F3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7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A76EB-1CEC-4845-A3D3-981A33F3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1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1498" y="0"/>
            <a:ext cx="12131615" cy="6729214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0202" y="1968425"/>
            <a:ext cx="10710095" cy="199594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Лаборатория </a:t>
            </a:r>
            <a:r>
              <a:rPr lang="ru-RU" sz="2800" b="1" dirty="0">
                <a:solidFill>
                  <a:srgbClr val="0000CC"/>
                </a:solidFill>
              </a:rPr>
              <a:t>Интеллектуальных Робототехнических </a:t>
            </a:r>
            <a:r>
              <a:rPr lang="ru-RU" sz="2800" b="1" dirty="0" smtClean="0">
                <a:solidFill>
                  <a:srgbClr val="0000CC"/>
                </a:solidFill>
              </a:rPr>
              <a:t>Систем (ЛИРС)</a:t>
            </a:r>
          </a:p>
          <a:p>
            <a:r>
              <a:rPr lang="ru-RU" sz="3200" dirty="0" smtClean="0"/>
              <a:t>Профессор, д.т.н., Евгений Магид</a:t>
            </a:r>
            <a:endParaRPr lang="ru-RU" sz="3200" dirty="0"/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-1082779" y="308514"/>
            <a:ext cx="13193499" cy="2227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 smtClean="0"/>
              <a:t>ROS </a:t>
            </a:r>
            <a:r>
              <a:rPr lang="ru-RU" sz="11500" b="1" dirty="0" smtClean="0"/>
              <a:t>и ЛИРС</a:t>
            </a:r>
            <a:endParaRPr lang="en-GB" sz="115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13280" y="4033671"/>
            <a:ext cx="9997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pPr algn="r"/>
            <a:r>
              <a:rPr lang="ru-RU" sz="2000" dirty="0"/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ВТОРАЯ КОНФЕРЕНЦИЯ OSDAY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</a:p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ОПЕРАЦИОННЫЕ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СИСТЕМЫ – ИССЛЕДОВАНИЯ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РАЗРАБОТКИ</a:t>
            </a:r>
          </a:p>
          <a:p>
            <a:pPr algn="r"/>
            <a:r>
              <a:rPr lang="ru-RU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Нужна ли роботам своя ось? </a:t>
            </a:r>
            <a:endParaRPr lang="ru-RU" sz="40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Панельная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дискуссия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10.06.15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6" y="243527"/>
            <a:ext cx="8902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CC"/>
                </a:solidFill>
              </a:rPr>
              <a:t>Использование </a:t>
            </a:r>
            <a:r>
              <a:rPr lang="en-US" sz="4400" dirty="0" smtClean="0">
                <a:solidFill>
                  <a:srgbClr val="0000CC"/>
                </a:solidFill>
              </a:rPr>
              <a:t>ROS</a:t>
            </a:r>
            <a:endParaRPr lang="ru-RU" sz="4400" dirty="0" smtClean="0">
              <a:solidFill>
                <a:srgbClr val="0000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" y="1559058"/>
            <a:ext cx="6022860" cy="2980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90" y="3275487"/>
            <a:ext cx="5928372" cy="3069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01653" y="6008199"/>
            <a:ext cx="1100564" cy="318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98201" y="6023111"/>
            <a:ext cx="1746608" cy="303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36348" y="4268851"/>
            <a:ext cx="1100564" cy="246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9771505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/>
              <a:t>10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34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6" y="243527"/>
            <a:ext cx="8902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00CC"/>
                </a:solidFill>
              </a:rPr>
              <a:t>Indigo </a:t>
            </a:r>
            <a:r>
              <a:rPr lang="ru-RU" sz="4400" dirty="0">
                <a:solidFill>
                  <a:srgbClr val="0000CC"/>
                </a:solidFill>
              </a:rPr>
              <a:t>против </a:t>
            </a:r>
            <a:r>
              <a:rPr lang="en-US" sz="4400" dirty="0" smtClean="0">
                <a:solidFill>
                  <a:srgbClr val="0000CC"/>
                </a:solidFill>
              </a:rPr>
              <a:t>Jade</a:t>
            </a:r>
            <a:endParaRPr lang="ru-RU" sz="4400" dirty="0" smtClean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7589" y="1494749"/>
            <a:ext cx="5921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</a:rPr>
              <a:t>люсы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много перенесенных пакетов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больше документации к пакетам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поддержка </a:t>
            </a:r>
            <a:r>
              <a:rPr lang="ru-RU" sz="2400" dirty="0"/>
              <a:t>старых </a:t>
            </a:r>
            <a:r>
              <a:rPr lang="ru-RU" sz="2400" dirty="0" smtClean="0"/>
              <a:t>роботов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меньше </a:t>
            </a:r>
            <a:r>
              <a:rPr lang="ru-RU" sz="2400" dirty="0" smtClean="0"/>
              <a:t>ошибок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8259" y="4172405"/>
            <a:ext cx="5921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Минусы</a:t>
            </a:r>
            <a:r>
              <a:rPr lang="ru-RU" sz="2400" b="1" dirty="0">
                <a:solidFill>
                  <a:srgbClr val="00B050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нет поддержки в ближайшем будущем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39949" y="1535390"/>
            <a:ext cx="5479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Плюсы (?):</a:t>
            </a:r>
            <a:endParaRPr lang="ru-RU" sz="2400" b="1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выше тестовое покрытие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улучшенная </a:t>
            </a:r>
            <a:r>
              <a:rPr lang="ru-RU" sz="2400" dirty="0"/>
              <a:t>поддержка </a:t>
            </a:r>
            <a:r>
              <a:rPr lang="ru-RU" sz="2400" dirty="0" err="1"/>
              <a:t>Gazebo</a:t>
            </a:r>
            <a:r>
              <a:rPr lang="ru-RU" sz="2400" dirty="0"/>
              <a:t> 3-5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39949" y="4172405"/>
            <a:ext cx="54793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Минусы: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недостающие пакеты (доступны в ближайшем будущем)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(пока) неустойчив</a:t>
            </a:r>
            <a:endParaRPr lang="ru-RU" sz="2400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9847007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/>
              <a:t>11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459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6" y="243527"/>
            <a:ext cx="8902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CC"/>
                </a:solidFill>
              </a:rPr>
              <a:t>Проблемы </a:t>
            </a:r>
            <a:r>
              <a:rPr lang="en-US" sz="4400" dirty="0" smtClean="0">
                <a:solidFill>
                  <a:srgbClr val="0000CC"/>
                </a:solidFill>
              </a:rPr>
              <a:t>ROS</a:t>
            </a:r>
            <a:endParaRPr lang="ru-RU" sz="4400" dirty="0" smtClean="0">
              <a:solidFill>
                <a:srgbClr val="0000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96" y="1497714"/>
            <a:ext cx="7201829" cy="35113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99120" y="1497714"/>
            <a:ext cx="3667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ошибки </a:t>
            </a:r>
            <a:r>
              <a:rPr lang="ru-RU" sz="2400" dirty="0"/>
              <a:t>в пакете </a:t>
            </a:r>
            <a:r>
              <a:rPr lang="ru-RU" sz="2400" dirty="0" err="1" smtClean="0"/>
              <a:t>репозитария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ошибки в </a:t>
            </a:r>
            <a:r>
              <a:rPr lang="ru-RU" sz="2400" dirty="0" smtClean="0"/>
              <a:t>пакетах пользователей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документация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перекомпиляции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нет визуального редактора робота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изменения </a:t>
            </a:r>
            <a:r>
              <a:rPr lang="ru-RU" sz="2400" dirty="0" smtClean="0"/>
              <a:t>между </a:t>
            </a:r>
            <a:r>
              <a:rPr lang="ru-RU" sz="2400" dirty="0" smtClean="0"/>
              <a:t>версиями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29196" y="5766709"/>
            <a:ext cx="10293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релизы могут быть несовместимы с </a:t>
            </a:r>
            <a:r>
              <a:rPr lang="ru-RU" sz="2800" b="1" dirty="0" smtClean="0">
                <a:solidFill>
                  <a:srgbClr val="FF0000"/>
                </a:solidFill>
              </a:rPr>
              <a:t>предыдущими </a:t>
            </a:r>
            <a:r>
              <a:rPr lang="ru-RU" sz="2800" b="1" dirty="0" smtClean="0">
                <a:solidFill>
                  <a:srgbClr val="FF0000"/>
                </a:solidFill>
              </a:rPr>
              <a:t>релизами !!!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9847007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/>
              <a:t>1</a:t>
            </a:r>
            <a:fld id="{CA07DA7E-88BD-4118-990D-5E42E6388808}" type="slidenum">
              <a:rPr lang="ru-RU" sz="1400" smtClean="0"/>
              <a:pPr algn="r"/>
              <a:t>12</a:t>
            </a:fld>
            <a:endParaRPr lang="ru-RU" sz="1400" dirty="0"/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5400000">
            <a:off x="9708724" y="5205602"/>
            <a:ext cx="1007027" cy="35847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2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6" y="243527"/>
            <a:ext cx="8902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CC"/>
                </a:solidFill>
              </a:rPr>
              <a:t>Вклад </a:t>
            </a:r>
            <a:r>
              <a:rPr lang="en-US" sz="4400" dirty="0" smtClean="0">
                <a:solidFill>
                  <a:srgbClr val="0000CC"/>
                </a:solidFill>
              </a:rPr>
              <a:t>ROS</a:t>
            </a:r>
            <a:r>
              <a:rPr lang="ru-RU" sz="4400" dirty="0" smtClean="0">
                <a:solidFill>
                  <a:srgbClr val="0000CC"/>
                </a:solidFill>
              </a:rPr>
              <a:t> Сообщества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4" y="1612814"/>
            <a:ext cx="7877267" cy="3867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352" y="1900455"/>
            <a:ext cx="2389909" cy="3433157"/>
          </a:xfrm>
          <a:prstGeom prst="rect">
            <a:avLst/>
          </a:prstGeom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9847007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/>
              <a:t>13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472357" y="2209800"/>
            <a:ext cx="554293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ROS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518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5" y="114319"/>
            <a:ext cx="89027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00CC"/>
                </a:solidFill>
              </a:rPr>
              <a:t>ROS</a:t>
            </a:r>
            <a:r>
              <a:rPr lang="ru-RU" sz="4400" dirty="0" smtClean="0">
                <a:solidFill>
                  <a:srgbClr val="0000CC"/>
                </a:solidFill>
              </a:rPr>
              <a:t> и </a:t>
            </a:r>
            <a:r>
              <a:rPr lang="en-US" sz="4400" dirty="0" smtClean="0">
                <a:solidFill>
                  <a:srgbClr val="0000CC"/>
                </a:solidFill>
              </a:rPr>
              <a:t>RUS</a:t>
            </a:r>
            <a:r>
              <a:rPr lang="ru-RU" sz="4400" dirty="0">
                <a:solidFill>
                  <a:srgbClr val="0000CC"/>
                </a:solidFill>
              </a:rPr>
              <a:t>: </a:t>
            </a:r>
            <a:r>
              <a:rPr lang="ru-RU" sz="3200" dirty="0">
                <a:solidFill>
                  <a:srgbClr val="0000CC"/>
                </a:solidFill>
              </a:rPr>
              <a:t>Необходимость создания альтернативы с учетом опыта </a:t>
            </a:r>
            <a:r>
              <a:rPr lang="en-US" sz="3200" dirty="0" smtClean="0">
                <a:solidFill>
                  <a:srgbClr val="0000CC"/>
                </a:solidFill>
              </a:rPr>
              <a:t>ROS</a:t>
            </a:r>
            <a:r>
              <a:rPr lang="ru-RU" sz="3200" dirty="0" smtClean="0">
                <a:solidFill>
                  <a:srgbClr val="0000CC"/>
                </a:solidFill>
              </a:rPr>
              <a:t> </a:t>
            </a:r>
            <a:r>
              <a:rPr lang="ru-RU" sz="3200" dirty="0">
                <a:solidFill>
                  <a:srgbClr val="0000CC"/>
                </a:solidFill>
              </a:rPr>
              <a:t>сообщества</a:t>
            </a:r>
            <a:endParaRPr lang="ru-RU" sz="4400" dirty="0" smtClean="0">
              <a:solidFill>
                <a:srgbClr val="0000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5" y="1575058"/>
            <a:ext cx="2910650" cy="4023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503" y="1123565"/>
            <a:ext cx="2991104" cy="4536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08" y="1575058"/>
            <a:ext cx="3213659" cy="34852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9715" y="5797274"/>
            <a:ext cx="11676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Разработка и исследование комплекса программных решений создания </a:t>
            </a:r>
            <a:r>
              <a:rPr lang="ru-RU" dirty="0" err="1"/>
              <a:t>энергоэкономичных</a:t>
            </a:r>
            <a:r>
              <a:rPr lang="ru-RU" dirty="0"/>
              <a:t> систем управления механикой движения антропоморфных робототехнических комплексов на основе контроля статического и динамического </a:t>
            </a:r>
            <a:r>
              <a:rPr lang="ru-RU" dirty="0" smtClean="0"/>
              <a:t>равновесия</a:t>
            </a:r>
            <a:r>
              <a:rPr lang="en-US" dirty="0" smtClean="0"/>
              <a:t>, </a:t>
            </a:r>
            <a:r>
              <a:rPr lang="ru-RU" dirty="0" smtClean="0"/>
              <a:t>шифр </a:t>
            </a:r>
            <a:r>
              <a:rPr lang="ru-RU" dirty="0"/>
              <a:t>«2014-14-579-0138-045»</a:t>
            </a: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9847007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/>
              <a:t>14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89279" y="5013547"/>
            <a:ext cx="5514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b="1" dirty="0">
                <a:solidFill>
                  <a:srgbClr val="0000CC"/>
                </a:solidFill>
              </a:rPr>
              <a:t>Умение сформулировать амбициозную задачу, не ныть и не пускать слюни по каждому поводу</a:t>
            </a:r>
            <a:r>
              <a:rPr lang="ru-RU" dirty="0"/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8879" y="3803287"/>
            <a:ext cx="85696" cy="777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679" y="3031762"/>
            <a:ext cx="85696" cy="77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8929111">
            <a:off x="10726364" y="4987388"/>
            <a:ext cx="16062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КОМАНДУ 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64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0497" y="2707210"/>
            <a:ext cx="61814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Благодарим за внимание!</a:t>
            </a:r>
          </a:p>
          <a:p>
            <a:pPr algn="ctr"/>
            <a:endParaRPr lang="ru-RU" sz="3600" dirty="0" smtClean="0">
              <a:solidFill>
                <a:srgbClr val="0000CC"/>
              </a:solidFill>
            </a:endParaRPr>
          </a:p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Будем рады сотрудничеству!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755" y="5228887"/>
            <a:ext cx="113319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00CC"/>
                </a:solidFill>
              </a:rPr>
              <a:t>e.magid@innopolis.ru</a:t>
            </a:r>
          </a:p>
          <a:p>
            <a:pPr algn="ctr"/>
            <a:r>
              <a:rPr lang="en-US" sz="4400" dirty="0" smtClean="0">
                <a:solidFill>
                  <a:srgbClr val="0000CC"/>
                </a:solidFill>
              </a:rPr>
              <a:t>robotics@innopolis.ru</a:t>
            </a:r>
            <a:endParaRPr lang="en-US" sz="4400" dirty="0">
              <a:solidFill>
                <a:srgbClr val="0000CC"/>
              </a:solidFill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9847007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/>
              <a:t>15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97" y="0"/>
            <a:ext cx="3035546" cy="2276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578101" cy="22766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40" y="0"/>
            <a:ext cx="1707495" cy="22766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13906" r="5052" b="10768"/>
          <a:stretch/>
        </p:blipFill>
        <p:spPr>
          <a:xfrm rot="5400000">
            <a:off x="7858534" y="2077175"/>
            <a:ext cx="5137117" cy="3107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5" y="2311492"/>
            <a:ext cx="2578101" cy="1933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" y="4279900"/>
            <a:ext cx="2578100" cy="2578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6447" y="1894163"/>
            <a:ext cx="658153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план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83661" y="116001"/>
            <a:ext cx="1104945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Май 2014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16366" y="3864669"/>
            <a:ext cx="114062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Март 2015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929" y="4398424"/>
            <a:ext cx="1140621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Июнь 2015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26219" y="1894163"/>
            <a:ext cx="1022117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9.06.2015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918657" y="1234582"/>
            <a:ext cx="1920794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Апрель 2015 - ЛИРС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122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6" y="243527"/>
            <a:ext cx="8902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0000CC"/>
                </a:solidFill>
              </a:rPr>
              <a:t>Образование и Опыт работы</a:t>
            </a:r>
            <a:endParaRPr lang="ru-RU" sz="4400" dirty="0" smtClean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7588" y="1494749"/>
            <a:ext cx="101862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</a:rPr>
              <a:t>Образование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2006 – магистр, Израильский Технологический Институт Технион (Израиль)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2011 – д.т.н., </a:t>
            </a:r>
            <a:r>
              <a:rPr lang="ru-RU" sz="2400" dirty="0" err="1"/>
              <a:t>Цукубский</a:t>
            </a:r>
            <a:r>
              <a:rPr lang="ru-RU" sz="2400" dirty="0"/>
              <a:t> университет (Япония)</a:t>
            </a:r>
          </a:p>
          <a:p>
            <a:r>
              <a:rPr lang="ru-RU" sz="2400" b="1" dirty="0">
                <a:solidFill>
                  <a:srgbClr val="0000CC"/>
                </a:solidFill>
              </a:rPr>
              <a:t>Опыт работы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2011 – Национальный Институт Передовой Индустриальной Науки и Технологии Японии (Япония)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2011-2012 – </a:t>
            </a:r>
            <a:r>
              <a:rPr lang="ru-RU" sz="2400" dirty="0" err="1"/>
              <a:t>Цукубский</a:t>
            </a:r>
            <a:r>
              <a:rPr lang="ru-RU" sz="2400" dirty="0"/>
              <a:t> университет (Япония)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2012-2013</a:t>
            </a:r>
            <a:r>
              <a:rPr lang="ru-RU" sz="2400" dirty="0"/>
              <a:t> – Институт Робототехники, Университет Карнеги </a:t>
            </a:r>
            <a:r>
              <a:rPr lang="ru-RU" sz="2400" dirty="0" err="1"/>
              <a:t>Меллон</a:t>
            </a:r>
            <a:r>
              <a:rPr lang="ru-RU" sz="2400" dirty="0"/>
              <a:t> (США)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2013-2014</a:t>
            </a:r>
            <a:r>
              <a:rPr lang="ru-RU" sz="2400" dirty="0"/>
              <a:t> – Бристольский университет (Великобритания)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С 2014 </a:t>
            </a:r>
            <a:r>
              <a:rPr lang="ru-RU" sz="2400" dirty="0"/>
              <a:t>– Университет Иннополис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9847007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07DA7E-88BD-4118-990D-5E42E6388808}" type="slidenum">
              <a:rPr lang="ru-RU" sz="1400" smtClean="0"/>
              <a:pPr algn="r"/>
              <a:t>2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3537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6" y="105875"/>
            <a:ext cx="8902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CC"/>
                </a:solidFill>
              </a:rPr>
              <a:t>Ликбез </a:t>
            </a:r>
            <a:r>
              <a:rPr lang="en-US" sz="4400" dirty="0" smtClean="0">
                <a:solidFill>
                  <a:srgbClr val="0000CC"/>
                </a:solidFill>
              </a:rPr>
              <a:t>ROS</a:t>
            </a:r>
            <a:endParaRPr lang="ru-RU" sz="4400" dirty="0" smtClean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716" y="875316"/>
            <a:ext cx="959855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Robot </a:t>
            </a:r>
            <a:r>
              <a:rPr lang="ru-RU" sz="2800" dirty="0" err="1"/>
              <a:t>Operating</a:t>
            </a:r>
            <a:r>
              <a:rPr lang="ru-RU" sz="2800" dirty="0"/>
              <a:t> </a:t>
            </a:r>
            <a:r>
              <a:rPr lang="ru-RU" sz="2800" dirty="0" err="1" smtClean="0"/>
              <a:t>System</a:t>
            </a:r>
            <a:r>
              <a:rPr lang="ru-RU" sz="2800" dirty="0" smtClean="0"/>
              <a:t> </a:t>
            </a:r>
            <a:r>
              <a:rPr lang="ru-RU" sz="2800" dirty="0"/>
              <a:t>— </a:t>
            </a:r>
            <a:r>
              <a:rPr lang="ru-RU" sz="2800" dirty="0" smtClean="0"/>
              <a:t>(Мета/Псевдо) Операционная </a:t>
            </a:r>
            <a:r>
              <a:rPr lang="ru-RU" sz="2800" dirty="0"/>
              <a:t>система для </a:t>
            </a:r>
            <a:r>
              <a:rPr lang="ru-RU" sz="2800" dirty="0" smtClean="0"/>
              <a:t>роботов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Библиотека под </a:t>
            </a:r>
            <a:r>
              <a:rPr lang="ru-RU" sz="2800" dirty="0" err="1"/>
              <a:t>Unix</a:t>
            </a:r>
            <a:r>
              <a:rPr lang="ru-RU" sz="2800" dirty="0"/>
              <a:t>-подобные системы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</a:rPr>
              <a:t>Фреймворк</a:t>
            </a:r>
            <a:r>
              <a:rPr lang="ru-RU" sz="2800" dirty="0" smtClean="0"/>
              <a:t> </a:t>
            </a:r>
            <a:r>
              <a:rPr lang="en-US" sz="2800" dirty="0" smtClean="0"/>
              <a:t>(</a:t>
            </a:r>
            <a:r>
              <a:rPr lang="ru-RU" sz="2800" dirty="0" smtClean="0"/>
              <a:t>«каркас»</a:t>
            </a:r>
            <a:r>
              <a:rPr lang="en-US" sz="2800" dirty="0" smtClean="0"/>
              <a:t>) </a:t>
            </a:r>
            <a:r>
              <a:rPr lang="ru-RU" sz="2800" dirty="0" smtClean="0"/>
              <a:t>для </a:t>
            </a:r>
            <a:r>
              <a:rPr lang="ru-RU" sz="2800" dirty="0"/>
              <a:t>программирования </a:t>
            </a:r>
            <a:r>
              <a:rPr lang="ru-RU" sz="2800" dirty="0" smtClean="0"/>
              <a:t>роботов</a:t>
            </a:r>
            <a:endParaRPr lang="en-US" sz="28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/>
              <a:t>программное обеспечение, облегчающее разработку и объединение разных компонентов большого программного проекта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Стандартные службы операционной системы: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/>
              <a:t>низкоуровневый контроль устройств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/>
              <a:t>передача сообщений между процессами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/>
              <a:t>аппаратная абстракция - детали конкретного оборудования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Цели: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/>
              <a:t>абстракция деталей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/>
              <a:t>быстрая разработка новых систем - не "изобретать колесо"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/>
              <a:t>использование стандартных инструментов и интерфейсов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Открытый исходный код и открытые лицензии: </a:t>
            </a:r>
            <a:r>
              <a:rPr lang="ru-RU" sz="2800" b="1" dirty="0" smtClean="0">
                <a:solidFill>
                  <a:srgbClr val="00B050"/>
                </a:solidFill>
              </a:rPr>
              <a:t>бесплатно!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269" y="795216"/>
            <a:ext cx="2173659" cy="3074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269" y="3942138"/>
            <a:ext cx="2174400" cy="2915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51901" y="4021554"/>
            <a:ext cx="586466" cy="338554"/>
          </a:xfrm>
          <a:prstGeom prst="rect">
            <a:avLst/>
          </a:prstGeom>
          <a:solidFill>
            <a:schemeClr val="accent4">
              <a:lumMod val="20000"/>
              <a:lumOff val="8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ROS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90865" y="4348628"/>
            <a:ext cx="950379" cy="169277"/>
          </a:xfrm>
          <a:prstGeom prst="rect">
            <a:avLst/>
          </a:prstGeom>
          <a:solidFill>
            <a:schemeClr val="accent4">
              <a:lumMod val="20000"/>
              <a:lumOff val="80000"/>
              <a:alpha val="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00" b="1" dirty="0" smtClean="0"/>
              <a:t>Университет Иннополис</a:t>
            </a:r>
            <a:endParaRPr lang="ru-RU" sz="5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6604" y="4816428"/>
            <a:ext cx="50369" cy="457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8457" y="1619265"/>
            <a:ext cx="5036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4289"/>
            <a:ext cx="83994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0000CC"/>
                </a:solidFill>
              </a:rPr>
              <a:t>Экспоненциальная </a:t>
            </a:r>
            <a:r>
              <a:rPr lang="ru-RU" sz="4400" dirty="0" smtClean="0">
                <a:solidFill>
                  <a:srgbClr val="0000CC"/>
                </a:solidFill>
              </a:rPr>
              <a:t>Динамика </a:t>
            </a:r>
            <a:r>
              <a:rPr lang="en-US" sz="4400" dirty="0" smtClean="0">
                <a:solidFill>
                  <a:srgbClr val="0000CC"/>
                </a:solidFill>
              </a:rPr>
              <a:t>ROS</a:t>
            </a:r>
            <a:r>
              <a:rPr lang="ru-RU" sz="4400" dirty="0" smtClean="0">
                <a:solidFill>
                  <a:srgbClr val="0000CC"/>
                </a:solidFill>
              </a:rPr>
              <a:t> </a:t>
            </a:r>
            <a:r>
              <a:rPr lang="ru-RU" sz="3600" dirty="0" smtClean="0">
                <a:solidFill>
                  <a:srgbClr val="0000CC"/>
                </a:solidFill>
              </a:rPr>
              <a:t>(2007-2012)</a:t>
            </a:r>
            <a:endParaRPr lang="ru-RU" sz="3600" dirty="0" smtClean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08327" y="6492875"/>
            <a:ext cx="63265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Источник: http</a:t>
            </a:r>
            <a:r>
              <a:rPr lang="ru-RU" sz="1400" dirty="0"/>
              <a:t>://www.ros.org/news/2012/12/03/ros_repositories_5_year.png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4467"/>
          <a:stretch/>
        </p:blipFill>
        <p:spPr>
          <a:xfrm>
            <a:off x="7296000" y="1538912"/>
            <a:ext cx="4896000" cy="3539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t="27689" r="12583" b="6554"/>
          <a:stretch/>
        </p:blipFill>
        <p:spPr>
          <a:xfrm>
            <a:off x="0" y="1366722"/>
            <a:ext cx="8045979" cy="5068805"/>
          </a:xfrm>
          <a:prstGeom prst="rect">
            <a:avLst/>
          </a:prstGeom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9847007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/>
              <a:t>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443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6" y="243527"/>
            <a:ext cx="8902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00CC"/>
                </a:solidFill>
              </a:rPr>
              <a:t>ROS </a:t>
            </a:r>
            <a:r>
              <a:rPr lang="ru-RU" sz="4400" dirty="0" smtClean="0">
                <a:solidFill>
                  <a:srgbClr val="0000CC"/>
                </a:solidFill>
              </a:rPr>
              <a:t>и К⁰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7588" y="1101459"/>
            <a:ext cx="101862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Microsoft </a:t>
            </a:r>
            <a:r>
              <a:rPr lang="en-US" sz="2400" dirty="0"/>
              <a:t>Robotics Studio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NXJ (Open source Java </a:t>
            </a:r>
            <a:r>
              <a:rPr lang="en-US" sz="2400" dirty="0" err="1"/>
              <a:t>pmrg</a:t>
            </a:r>
            <a:r>
              <a:rPr lang="en-US" sz="2400" dirty="0"/>
              <a:t> environment for the Lego robot kit 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Player (robot framework)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Orocos</a:t>
            </a:r>
            <a:r>
              <a:rPr lang="en-US" sz="2400" dirty="0"/>
              <a:t> ( C++ framework for component-based robot control software 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Rock (the Robot Construction Kit)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Orca (robot framework)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MOOS (robot framework)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CARMEN (robot simulator)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Simbad</a:t>
            </a:r>
            <a:r>
              <a:rPr lang="en-US" sz="2400" dirty="0"/>
              <a:t> robot simulator (robot simulator)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Daves</a:t>
            </a:r>
            <a:r>
              <a:rPr lang="en-US" sz="2400" dirty="0"/>
              <a:t> Robotic Operating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OpenJAUS</a:t>
            </a:r>
            <a:r>
              <a:rPr lang="en-US" sz="2400" dirty="0"/>
              <a:t> (robot / unmanned systems framework)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RI-JAUS SDK ( A cross-platform, GPL-licensed C++ SDK)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OpenRTM</a:t>
            </a:r>
            <a:r>
              <a:rPr lang="en-US" sz="2400" dirty="0"/>
              <a:t> (robotics technology middleware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Robotics Toolbox (</a:t>
            </a:r>
            <a:r>
              <a:rPr lang="en-US" sz="2400" dirty="0" err="1" smtClean="0"/>
              <a:t>Matlab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…</a:t>
            </a:r>
            <a:endParaRPr lang="ru-RU" sz="2400" dirty="0"/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9847007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/>
              <a:t>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4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6" y="243527"/>
            <a:ext cx="8902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CC"/>
                </a:solidFill>
              </a:rPr>
              <a:t>История </a:t>
            </a:r>
            <a:r>
              <a:rPr lang="en-US" sz="4400" dirty="0" smtClean="0">
                <a:solidFill>
                  <a:srgbClr val="0000CC"/>
                </a:solidFill>
              </a:rPr>
              <a:t>ROS </a:t>
            </a:r>
            <a:r>
              <a:rPr lang="ru-RU" sz="4400" dirty="0" smtClean="0">
                <a:solidFill>
                  <a:srgbClr val="0000CC"/>
                </a:solidFill>
              </a:rPr>
              <a:t>и </a:t>
            </a:r>
            <a:r>
              <a:rPr lang="en-US" sz="4400" dirty="0" smtClean="0">
                <a:solidFill>
                  <a:srgbClr val="0000CC"/>
                </a:solidFill>
              </a:rPr>
              <a:t>CMU </a:t>
            </a:r>
            <a:endParaRPr lang="ru-RU" sz="4400" dirty="0" smtClean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7588" y="1494749"/>
            <a:ext cx="101862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•	23 May 2015 - Jade Turtle </a:t>
            </a:r>
          </a:p>
          <a:p>
            <a:r>
              <a:rPr lang="en-US" sz="2400" dirty="0"/>
              <a:t>•	22 July 2014 - Indigo Igloo</a:t>
            </a:r>
          </a:p>
          <a:p>
            <a:r>
              <a:rPr lang="en-US" sz="2400" dirty="0"/>
              <a:t>•	4 September 2013 – Hydro Medusa</a:t>
            </a:r>
          </a:p>
          <a:p>
            <a:r>
              <a:rPr lang="en-US" sz="2400" dirty="0"/>
              <a:t>•	31 December 2012 – Groovy </a:t>
            </a:r>
            <a:r>
              <a:rPr lang="en-US" sz="2400" dirty="0" smtClean="0"/>
              <a:t>Galapagos </a:t>
            </a:r>
          </a:p>
          <a:p>
            <a:r>
              <a:rPr lang="en-US" sz="2400" dirty="0" smtClean="0"/>
              <a:t>•</a:t>
            </a:r>
            <a:r>
              <a:rPr lang="en-US" sz="2400" dirty="0"/>
              <a:t>	</a:t>
            </a:r>
            <a:r>
              <a:rPr lang="en-US" sz="2400" b="1" dirty="0">
                <a:solidFill>
                  <a:srgbClr val="0000CC"/>
                </a:solidFill>
              </a:rPr>
              <a:t>23 April 2012 – </a:t>
            </a:r>
            <a:r>
              <a:rPr lang="en-US" sz="2400" b="1" dirty="0" err="1" smtClean="0">
                <a:solidFill>
                  <a:srgbClr val="0000CC"/>
                </a:solidFill>
              </a:rPr>
              <a:t>Fuerte</a:t>
            </a:r>
            <a:r>
              <a:rPr lang="ru-RU" sz="2400" dirty="0" smtClean="0"/>
              <a:t>  (</a:t>
            </a:r>
            <a:r>
              <a:rPr lang="en-US" sz="2400" dirty="0" smtClean="0"/>
              <a:t>CMU</a:t>
            </a:r>
            <a:r>
              <a:rPr lang="ru-RU" sz="2400" dirty="0" smtClean="0"/>
              <a:t>-2012)</a:t>
            </a:r>
            <a:endParaRPr lang="en-US" sz="2400" dirty="0"/>
          </a:p>
          <a:p>
            <a:r>
              <a:rPr lang="en-US" sz="2400" dirty="0"/>
              <a:t>•	</a:t>
            </a:r>
            <a:r>
              <a:rPr lang="en-US" sz="2400" b="1" dirty="0">
                <a:solidFill>
                  <a:srgbClr val="00B050"/>
                </a:solidFill>
              </a:rPr>
              <a:t>30 Aug 2011 – Electric </a:t>
            </a:r>
            <a:r>
              <a:rPr lang="en-US" sz="2400" b="1" dirty="0" err="1">
                <a:solidFill>
                  <a:srgbClr val="00B050"/>
                </a:solidFill>
              </a:rPr>
              <a:t>Emys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dirty="0"/>
              <a:t>•	2 March 2011 – Diamondback</a:t>
            </a:r>
          </a:p>
          <a:p>
            <a:r>
              <a:rPr lang="en-US" sz="2400" dirty="0"/>
              <a:t>•	3 August 2010 – C Turtle</a:t>
            </a:r>
          </a:p>
          <a:p>
            <a:r>
              <a:rPr lang="en-US" sz="2400" dirty="0"/>
              <a:t>•	1 March 2010 – Box Turtle</a:t>
            </a:r>
          </a:p>
          <a:p>
            <a:r>
              <a:rPr lang="en-US" sz="2400" dirty="0"/>
              <a:t>•	22 January 2010 – ROS 1.0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51" y="2372196"/>
            <a:ext cx="2340750" cy="1857970"/>
          </a:xfrm>
          <a:prstGeom prst="rect">
            <a:avLst/>
          </a:prstGeom>
        </p:spPr>
      </p:pic>
      <p:sp>
        <p:nvSpPr>
          <p:cNvPr id="5" name="Номер слайда 3"/>
          <p:cNvSpPr txBox="1">
            <a:spLocks/>
          </p:cNvSpPr>
          <p:nvPr/>
        </p:nvSpPr>
        <p:spPr>
          <a:xfrm>
            <a:off x="9847007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/>
              <a:t>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330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6" y="243527"/>
            <a:ext cx="8902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CC"/>
                </a:solidFill>
              </a:rPr>
              <a:t>История </a:t>
            </a:r>
            <a:r>
              <a:rPr lang="en-US" sz="4400" dirty="0" smtClean="0">
                <a:solidFill>
                  <a:srgbClr val="0000CC"/>
                </a:solidFill>
              </a:rPr>
              <a:t>ROS </a:t>
            </a:r>
            <a:r>
              <a:rPr lang="ru-RU" sz="4400" dirty="0" smtClean="0">
                <a:solidFill>
                  <a:srgbClr val="0000CC"/>
                </a:solidFill>
              </a:rPr>
              <a:t>и </a:t>
            </a:r>
            <a:r>
              <a:rPr lang="en-US" sz="4400" dirty="0" err="1" smtClean="0">
                <a:solidFill>
                  <a:srgbClr val="0000CC"/>
                </a:solidFill>
              </a:rPr>
              <a:t>UoB</a:t>
            </a:r>
            <a:r>
              <a:rPr lang="en-US" sz="4400" dirty="0" smtClean="0">
                <a:solidFill>
                  <a:srgbClr val="0000CC"/>
                </a:solidFill>
              </a:rPr>
              <a:t> </a:t>
            </a:r>
            <a:endParaRPr lang="ru-RU" sz="4400" dirty="0" smtClean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7588" y="1494749"/>
            <a:ext cx="101862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•	23 May 2015 - Jade Turtle </a:t>
            </a:r>
          </a:p>
          <a:p>
            <a:r>
              <a:rPr lang="en-US" sz="2400" dirty="0"/>
              <a:t>•	22 July 2014 - Indigo Igloo</a:t>
            </a:r>
          </a:p>
          <a:p>
            <a:r>
              <a:rPr lang="en-US" sz="2400" dirty="0"/>
              <a:t>•	4 September 2013 – Hydro Medusa</a:t>
            </a:r>
          </a:p>
          <a:p>
            <a:r>
              <a:rPr lang="en-US" sz="2400" dirty="0"/>
              <a:t>•	</a:t>
            </a:r>
            <a:r>
              <a:rPr lang="en-US" sz="2400" b="1" dirty="0">
                <a:solidFill>
                  <a:srgbClr val="0000CC"/>
                </a:solidFill>
              </a:rPr>
              <a:t>31 December 2012 – Groovy </a:t>
            </a:r>
            <a:r>
              <a:rPr lang="en-US" sz="2400" b="1" dirty="0" smtClean="0">
                <a:solidFill>
                  <a:srgbClr val="0000CC"/>
                </a:solidFill>
              </a:rPr>
              <a:t>Galapagos </a:t>
            </a:r>
            <a:r>
              <a:rPr lang="ru-RU" sz="2400" dirty="0" smtClean="0"/>
              <a:t>(</a:t>
            </a:r>
            <a:r>
              <a:rPr lang="en-US" sz="2400" dirty="0" err="1" smtClean="0"/>
              <a:t>UoB</a:t>
            </a:r>
            <a:r>
              <a:rPr lang="ru-RU" sz="2400" dirty="0" smtClean="0"/>
              <a:t>-201</a:t>
            </a:r>
            <a:r>
              <a:rPr lang="en-US" sz="2400" dirty="0" smtClean="0"/>
              <a:t>3</a:t>
            </a:r>
            <a:r>
              <a:rPr lang="ru-RU" sz="2400" dirty="0" smtClean="0"/>
              <a:t>)</a:t>
            </a:r>
            <a:endParaRPr lang="en-US" sz="2400" dirty="0"/>
          </a:p>
          <a:p>
            <a:r>
              <a:rPr lang="en-US" sz="2400" dirty="0"/>
              <a:t>•	</a:t>
            </a:r>
            <a:r>
              <a:rPr lang="en-US" sz="2400" b="1" dirty="0">
                <a:solidFill>
                  <a:srgbClr val="00B050"/>
                </a:solidFill>
              </a:rPr>
              <a:t>23 April 2012 – </a:t>
            </a:r>
            <a:r>
              <a:rPr lang="en-US" sz="2400" b="1" dirty="0" err="1" smtClean="0">
                <a:solidFill>
                  <a:srgbClr val="00B050"/>
                </a:solidFill>
              </a:rPr>
              <a:t>Fuerte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dirty="0"/>
              <a:t>•	</a:t>
            </a:r>
            <a:r>
              <a:rPr lang="en-US" sz="2400" b="1" dirty="0">
                <a:solidFill>
                  <a:schemeClr val="accent2"/>
                </a:solidFill>
              </a:rPr>
              <a:t>30 Aug 2011 – Electric </a:t>
            </a:r>
            <a:r>
              <a:rPr lang="en-US" sz="2400" b="1" dirty="0" err="1" smtClean="0">
                <a:solidFill>
                  <a:schemeClr val="accent2"/>
                </a:solidFill>
              </a:rPr>
              <a:t>Emys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/>
              <a:t>(</a:t>
            </a:r>
            <a:r>
              <a:rPr lang="en-US" sz="2400" dirty="0" smtClean="0"/>
              <a:t>U. of Hertfordshire</a:t>
            </a:r>
            <a:r>
              <a:rPr lang="ru-RU" sz="2400" dirty="0" smtClean="0"/>
              <a:t>)</a:t>
            </a:r>
            <a:endParaRPr lang="en-US" sz="2400" dirty="0"/>
          </a:p>
          <a:p>
            <a:r>
              <a:rPr lang="en-US" sz="2400" dirty="0"/>
              <a:t>•	2 March 2011 – Diamondback</a:t>
            </a:r>
          </a:p>
          <a:p>
            <a:r>
              <a:rPr lang="en-US" sz="2400" dirty="0"/>
              <a:t>•	3 August 2010 – C Turtle</a:t>
            </a:r>
          </a:p>
          <a:p>
            <a:r>
              <a:rPr lang="en-US" sz="2400" dirty="0"/>
              <a:t>•	1 March 2010 – Box Turtle</a:t>
            </a:r>
          </a:p>
          <a:p>
            <a:r>
              <a:rPr lang="en-US" sz="2400" dirty="0"/>
              <a:t>•	22 January 2010 – ROS 1.0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60" y="1429304"/>
            <a:ext cx="3250795" cy="4220429"/>
          </a:xfrm>
          <a:prstGeom prst="rect">
            <a:avLst/>
          </a:prstGeom>
        </p:spPr>
      </p:pic>
      <p:sp>
        <p:nvSpPr>
          <p:cNvPr id="5" name="Номер слайда 3"/>
          <p:cNvSpPr txBox="1">
            <a:spLocks/>
          </p:cNvSpPr>
          <p:nvPr/>
        </p:nvSpPr>
        <p:spPr>
          <a:xfrm>
            <a:off x="9847007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/>
              <a:t>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890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6" y="243527"/>
            <a:ext cx="8902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CC"/>
                </a:solidFill>
              </a:rPr>
              <a:t>История </a:t>
            </a:r>
            <a:r>
              <a:rPr lang="en-US" sz="4400" dirty="0" smtClean="0">
                <a:solidFill>
                  <a:srgbClr val="0000CC"/>
                </a:solidFill>
              </a:rPr>
              <a:t>ROS </a:t>
            </a:r>
            <a:r>
              <a:rPr lang="ru-RU" sz="4400" dirty="0" smtClean="0">
                <a:solidFill>
                  <a:srgbClr val="0000CC"/>
                </a:solidFill>
              </a:rPr>
              <a:t>и УИ</a:t>
            </a:r>
            <a:r>
              <a:rPr lang="en-US" sz="4400" dirty="0" smtClean="0">
                <a:solidFill>
                  <a:srgbClr val="0000CC"/>
                </a:solidFill>
              </a:rPr>
              <a:t> </a:t>
            </a:r>
            <a:endParaRPr lang="ru-RU" sz="4400" dirty="0" smtClean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7588" y="1494749"/>
            <a:ext cx="101862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•	</a:t>
            </a:r>
            <a:r>
              <a:rPr lang="en-US" sz="2400" b="1" dirty="0">
                <a:solidFill>
                  <a:srgbClr val="FF0000"/>
                </a:solidFill>
              </a:rPr>
              <a:t>23 May 2015 - Jade Turtle </a:t>
            </a:r>
          </a:p>
          <a:p>
            <a:r>
              <a:rPr lang="en-US" sz="2400" dirty="0"/>
              <a:t>•	</a:t>
            </a:r>
            <a:r>
              <a:rPr lang="en-US" sz="2400" b="1" dirty="0">
                <a:solidFill>
                  <a:srgbClr val="0000CC"/>
                </a:solidFill>
              </a:rPr>
              <a:t>22 July 2014 - Indigo </a:t>
            </a:r>
            <a:r>
              <a:rPr lang="en-US" sz="2400" b="1" dirty="0" smtClean="0">
                <a:solidFill>
                  <a:srgbClr val="0000CC"/>
                </a:solidFill>
              </a:rPr>
              <a:t>Igloo</a:t>
            </a:r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sz="2400" dirty="0" smtClean="0"/>
              <a:t>(УИ-05.2014)</a:t>
            </a:r>
            <a:endParaRPr lang="en-US" sz="2400" dirty="0"/>
          </a:p>
          <a:p>
            <a:r>
              <a:rPr lang="en-US" sz="2400" dirty="0"/>
              <a:t>•	4 September 2013 – Hydro Medusa</a:t>
            </a:r>
          </a:p>
          <a:p>
            <a:r>
              <a:rPr lang="en-US" sz="2400" dirty="0"/>
              <a:t>•	31 December 2012 – Groovy </a:t>
            </a:r>
            <a:r>
              <a:rPr lang="en-US" sz="2400" dirty="0" smtClean="0"/>
              <a:t>Galapagos </a:t>
            </a:r>
          </a:p>
          <a:p>
            <a:r>
              <a:rPr lang="en-US" sz="2400" dirty="0" smtClean="0"/>
              <a:t>•</a:t>
            </a:r>
            <a:r>
              <a:rPr lang="en-US" sz="2400" dirty="0"/>
              <a:t>	23 April 2012 – </a:t>
            </a:r>
            <a:r>
              <a:rPr lang="en-US" sz="2400" dirty="0" err="1" smtClean="0"/>
              <a:t>Fuerte</a:t>
            </a:r>
            <a:r>
              <a:rPr lang="ru-RU" sz="2400" dirty="0" smtClean="0"/>
              <a:t>  </a:t>
            </a:r>
          </a:p>
          <a:p>
            <a:r>
              <a:rPr lang="en-US" sz="2400" dirty="0" smtClean="0"/>
              <a:t>•</a:t>
            </a:r>
            <a:r>
              <a:rPr lang="en-US" sz="2400" dirty="0"/>
              <a:t>	30 Aug 2011 – Electric </a:t>
            </a:r>
            <a:r>
              <a:rPr lang="en-US" sz="2400" dirty="0" err="1"/>
              <a:t>Emys</a:t>
            </a:r>
            <a:endParaRPr lang="en-US" sz="2400" dirty="0"/>
          </a:p>
          <a:p>
            <a:r>
              <a:rPr lang="en-US" sz="2400" dirty="0"/>
              <a:t>•	2 March 2011 – Diamondback</a:t>
            </a:r>
          </a:p>
          <a:p>
            <a:r>
              <a:rPr lang="en-US" sz="2400" dirty="0"/>
              <a:t>•	3 August 2010 – C Turtle</a:t>
            </a:r>
          </a:p>
          <a:p>
            <a:r>
              <a:rPr lang="en-US" sz="2400" dirty="0"/>
              <a:t>•	1 March 2010 – Box Turtle</a:t>
            </a:r>
          </a:p>
          <a:p>
            <a:r>
              <a:rPr lang="en-US" sz="2400" dirty="0"/>
              <a:t>•	22 January 2010 – ROS 1.0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11" y="4045842"/>
            <a:ext cx="2836607" cy="2359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11" y="798176"/>
            <a:ext cx="2836607" cy="3006775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9847007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/>
              <a:t>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602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6" y="243527"/>
            <a:ext cx="8902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CC"/>
                </a:solidFill>
              </a:rPr>
              <a:t>Почему </a:t>
            </a:r>
            <a:r>
              <a:rPr lang="en-US" sz="4400" dirty="0" smtClean="0">
                <a:solidFill>
                  <a:srgbClr val="0000CC"/>
                </a:solidFill>
              </a:rPr>
              <a:t>ROS</a:t>
            </a:r>
            <a:r>
              <a:rPr lang="ru-RU" sz="4400" dirty="0">
                <a:solidFill>
                  <a:srgbClr val="0000CC"/>
                </a:solidFill>
              </a:rPr>
              <a:t>?</a:t>
            </a:r>
            <a:endParaRPr lang="ru-RU" sz="4400" dirty="0" smtClean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3297" y="6398717"/>
            <a:ext cx="9908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Источник: </a:t>
            </a:r>
            <a:r>
              <a:rPr lang="ru-RU" dirty="0" smtClean="0"/>
              <a:t>http</a:t>
            </a:r>
            <a:r>
              <a:rPr lang="ru-RU" dirty="0"/>
              <a:t>://www.ros.org/news/2014/04/ros-user-survey-the-results-are-in.html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6" y="1680442"/>
            <a:ext cx="5958852" cy="4050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14" y="1680442"/>
            <a:ext cx="5955804" cy="43830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24338" y="4701209"/>
            <a:ext cx="1789045" cy="258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54401" y="2733260"/>
            <a:ext cx="1358982" cy="238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9847007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/>
              <a:t>9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4401" y="3691055"/>
            <a:ext cx="1358982" cy="238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12481" y="3244015"/>
            <a:ext cx="1358982" cy="238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12481" y="2492395"/>
            <a:ext cx="1358982" cy="238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12481" y="5052715"/>
            <a:ext cx="1358982" cy="238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613" r="7277" b="2190"/>
          <a:stretch/>
        </p:blipFill>
        <p:spPr>
          <a:xfrm>
            <a:off x="10526859" y="3190889"/>
            <a:ext cx="1453748" cy="22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4149</TotalTime>
  <Words>501</Words>
  <Application>Microsoft Office PowerPoint</Application>
  <PresentationFormat>Широкоэкранный</PresentationFormat>
  <Paragraphs>145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Проф.Магид Е.А.</dc:creator>
  <cp:lastModifiedBy>Евгений Магид</cp:lastModifiedBy>
  <cp:revision>357</cp:revision>
  <dcterms:created xsi:type="dcterms:W3CDTF">2014-07-29T10:20:56Z</dcterms:created>
  <dcterms:modified xsi:type="dcterms:W3CDTF">2015-06-10T07:29:48Z</dcterms:modified>
</cp:coreProperties>
</file>